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8" r:id="rId4"/>
    <p:sldId id="259" r:id="rId5"/>
    <p:sldId id="260" r:id="rId6"/>
    <p:sldId id="261" r:id="rId7"/>
    <p:sldId id="262" r:id="rId8"/>
    <p:sldId id="263" r:id="rId9"/>
    <p:sldId id="268" r:id="rId10"/>
    <p:sldId id="269" r:id="rId11"/>
    <p:sldId id="270" r:id="rId12"/>
    <p:sldId id="271" r:id="rId13"/>
    <p:sldId id="272" r:id="rId14"/>
    <p:sldId id="273" r:id="rId15"/>
    <p:sldId id="274" r:id="rId16"/>
    <p:sldId id="275" r:id="rId17"/>
    <p:sldId id="264" r:id="rId18"/>
    <p:sldId id="265" r:id="rId19"/>
    <p:sldId id="266"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051EB823-F0A1-4254-9F29-61520027920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593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F8EEFF-AE9E-4598-AD70-A6486D99EA25}"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EB823-F0A1-4254-9F29-61520027920D}" type="slidenum">
              <a:rPr lang="en-US" smtClean="0"/>
              <a:t>‹#›</a:t>
            </a:fld>
            <a:endParaRPr lang="en-US"/>
          </a:p>
        </p:txBody>
      </p:sp>
    </p:spTree>
    <p:extLst>
      <p:ext uri="{BB962C8B-B14F-4D97-AF65-F5344CB8AC3E}">
        <p14:creationId xmlns:p14="http://schemas.microsoft.com/office/powerpoint/2010/main" val="2373660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EB823-F0A1-4254-9F29-61520027920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8185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EB823-F0A1-4254-9F29-61520027920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0019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EB823-F0A1-4254-9F29-61520027920D}" type="slidenum">
              <a:rPr lang="en-US" smtClean="0"/>
              <a:t>‹#›</a:t>
            </a:fld>
            <a:endParaRPr lang="en-US"/>
          </a:p>
        </p:txBody>
      </p:sp>
    </p:spTree>
    <p:extLst>
      <p:ext uri="{BB962C8B-B14F-4D97-AF65-F5344CB8AC3E}">
        <p14:creationId xmlns:p14="http://schemas.microsoft.com/office/powerpoint/2010/main" val="1411358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EB823-F0A1-4254-9F29-61520027920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7676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EB823-F0A1-4254-9F29-61520027920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3704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EB823-F0A1-4254-9F29-61520027920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2784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EB823-F0A1-4254-9F29-61520027920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692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EB823-F0A1-4254-9F29-61520027920D}" type="slidenum">
              <a:rPr lang="en-US" smtClean="0"/>
              <a:t>‹#›</a:t>
            </a:fld>
            <a:endParaRPr lang="en-US"/>
          </a:p>
        </p:txBody>
      </p:sp>
    </p:spTree>
    <p:extLst>
      <p:ext uri="{BB962C8B-B14F-4D97-AF65-F5344CB8AC3E}">
        <p14:creationId xmlns:p14="http://schemas.microsoft.com/office/powerpoint/2010/main" val="6289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F8EEFF-AE9E-4598-AD70-A6486D99EA25}"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EB823-F0A1-4254-9F29-61520027920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690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F8EEFF-AE9E-4598-AD70-A6486D99EA25}"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EB823-F0A1-4254-9F29-61520027920D}" type="slidenum">
              <a:rPr lang="en-US" smtClean="0"/>
              <a:t>‹#›</a:t>
            </a:fld>
            <a:endParaRPr lang="en-US"/>
          </a:p>
        </p:txBody>
      </p:sp>
    </p:spTree>
    <p:extLst>
      <p:ext uri="{BB962C8B-B14F-4D97-AF65-F5344CB8AC3E}">
        <p14:creationId xmlns:p14="http://schemas.microsoft.com/office/powerpoint/2010/main" val="278585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F8EEFF-AE9E-4598-AD70-A6486D99EA25}" type="datetimeFigureOut">
              <a:rPr lang="en-US" smtClean="0"/>
              <a:t>9/24/2022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EB823-F0A1-4254-9F29-61520027920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539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F8EEFF-AE9E-4598-AD70-A6486D99EA25}" type="datetimeFigureOut">
              <a:rPr lang="en-US" smtClean="0"/>
              <a:t>9/24/2022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1EB823-F0A1-4254-9F29-61520027920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549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8EEFF-AE9E-4598-AD70-A6486D99EA25}" type="datetimeFigureOut">
              <a:rPr lang="en-US" smtClean="0"/>
              <a:t>9/24/2022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EB823-F0A1-4254-9F29-61520027920D}" type="slidenum">
              <a:rPr lang="en-US" smtClean="0"/>
              <a:t>‹#›</a:t>
            </a:fld>
            <a:endParaRPr lang="en-US"/>
          </a:p>
        </p:txBody>
      </p:sp>
    </p:spTree>
    <p:extLst>
      <p:ext uri="{BB962C8B-B14F-4D97-AF65-F5344CB8AC3E}">
        <p14:creationId xmlns:p14="http://schemas.microsoft.com/office/powerpoint/2010/main" val="1667175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F8EEFF-AE9E-4598-AD70-A6486D99EA25}"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EB823-F0A1-4254-9F29-61520027920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997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F8EEFF-AE9E-4598-AD70-A6486D99EA25}"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EB823-F0A1-4254-9F29-61520027920D}" type="slidenum">
              <a:rPr lang="en-US" smtClean="0"/>
              <a:t>‹#›</a:t>
            </a:fld>
            <a:endParaRPr lang="en-US"/>
          </a:p>
        </p:txBody>
      </p:sp>
    </p:spTree>
    <p:extLst>
      <p:ext uri="{BB962C8B-B14F-4D97-AF65-F5344CB8AC3E}">
        <p14:creationId xmlns:p14="http://schemas.microsoft.com/office/powerpoint/2010/main" val="86902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F8EEFF-AE9E-4598-AD70-A6486D99EA25}" type="datetimeFigureOut">
              <a:rPr lang="en-US" smtClean="0"/>
              <a:t>9/24/2022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51EB823-F0A1-4254-9F29-61520027920D}" type="slidenum">
              <a:rPr lang="en-US" smtClean="0"/>
              <a:t>‹#›</a:t>
            </a:fld>
            <a:endParaRPr lang="en-US"/>
          </a:p>
        </p:txBody>
      </p:sp>
    </p:spTree>
    <p:extLst>
      <p:ext uri="{BB962C8B-B14F-4D97-AF65-F5344CB8AC3E}">
        <p14:creationId xmlns:p14="http://schemas.microsoft.com/office/powerpoint/2010/main" val="357295931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6834" y="1363133"/>
            <a:ext cx="7125857" cy="1703340"/>
          </a:xfrm>
          <a:noFill/>
          <a:ln w="9525" cap="flat" cmpd="sng" algn="ctr">
            <a:noFill/>
            <a:prstDash val="solid"/>
            <a:round/>
            <a:headEnd type="none" w="med" len="med"/>
            <a:tailEnd type="none" w="med" len="med"/>
          </a:ln>
          <a:effectLst>
            <a:outerShdw blurRad="50800" dist="38100" dir="5400000" algn="t"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dk1"/>
          </a:fontRef>
        </p:style>
        <p:txBody>
          <a:bodyPr/>
          <a:lstStyle/>
          <a:p>
            <a:r>
              <a:rPr lang="en-US" dirty="0">
                <a:latin typeface="Times New Roman" panose="02020603050405020304" pitchFamily="18" charset="0"/>
                <a:cs typeface="Times New Roman" panose="02020603050405020304" pitchFamily="18" charset="0"/>
              </a:rPr>
              <a:t>E-Commerce</a:t>
            </a:r>
            <a:r>
              <a:rPr lang="en-US" sz="4800" dirty="0">
                <a:latin typeface="Times New Roman" panose="02020603050405020304" pitchFamily="18" charset="0"/>
                <a:cs typeface="Times New Roman" panose="02020603050405020304" pitchFamily="18" charset="0"/>
              </a:rPr>
              <a:t> Book-Store</a:t>
            </a:r>
          </a:p>
        </p:txBody>
      </p:sp>
      <p:sp>
        <p:nvSpPr>
          <p:cNvPr id="6" name="Rectangle 5"/>
          <p:cNvSpPr/>
          <p:nvPr/>
        </p:nvSpPr>
        <p:spPr>
          <a:xfrm>
            <a:off x="3714930" y="4177299"/>
            <a:ext cx="4770601"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B.E Computer IV Project</a:t>
            </a:r>
          </a:p>
        </p:txBody>
      </p:sp>
      <p:pic>
        <p:nvPicPr>
          <p:cNvPr id="7" name="Picture 6" descr="Female &lt;strong&gt;computer&lt;/strong&gt; user image | Free SV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7679" y="3980873"/>
            <a:ext cx="1214581" cy="1214581"/>
          </a:xfrm>
          <a:prstGeom prst="rect">
            <a:avLst/>
          </a:prstGeom>
        </p:spPr>
      </p:pic>
    </p:spTree>
    <p:extLst>
      <p:ext uri="{BB962C8B-B14F-4D97-AF65-F5344CB8AC3E}">
        <p14:creationId xmlns:p14="http://schemas.microsoft.com/office/powerpoint/2010/main" val="3533648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7445" y="751223"/>
            <a:ext cx="9197107" cy="606523"/>
          </a:xfrm>
        </p:spPr>
        <p:txBody>
          <a:bodyPr>
            <a:normAutofit/>
          </a:bodyPr>
          <a:lstStyle/>
          <a:p>
            <a:r>
              <a:rPr lang="en-US" sz="2400" dirty="0" smtClean="0">
                <a:latin typeface="Gill Sans Ultra Bold" panose="020B0A02020104020203" pitchFamily="34" charset="0"/>
              </a:rPr>
              <a:t>About Page</a:t>
            </a:r>
            <a:endParaRPr lang="en-US" sz="2400" dirty="0">
              <a:latin typeface="Gill Sans Ultra Bold" panose="020B0A020201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618" y="1357746"/>
            <a:ext cx="9938327" cy="4701886"/>
          </a:xfrm>
          <a:prstGeom prst="rect">
            <a:avLst/>
          </a:prstGeom>
        </p:spPr>
      </p:pic>
    </p:spTree>
    <p:extLst>
      <p:ext uri="{BB962C8B-B14F-4D97-AF65-F5344CB8AC3E}">
        <p14:creationId xmlns:p14="http://schemas.microsoft.com/office/powerpoint/2010/main" val="3448654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346" y="813378"/>
            <a:ext cx="10261599" cy="5195454"/>
          </a:xfrm>
          <a:prstGeom prst="rect">
            <a:avLst/>
          </a:prstGeom>
        </p:spPr>
      </p:pic>
    </p:spTree>
    <p:extLst>
      <p:ext uri="{BB962C8B-B14F-4D97-AF65-F5344CB8AC3E}">
        <p14:creationId xmlns:p14="http://schemas.microsoft.com/office/powerpoint/2010/main" val="815370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4704" y="719429"/>
            <a:ext cx="10125877" cy="5373688"/>
          </a:xfrm>
        </p:spPr>
      </p:pic>
    </p:spTree>
    <p:extLst>
      <p:ext uri="{BB962C8B-B14F-4D97-AF65-F5344CB8AC3E}">
        <p14:creationId xmlns:p14="http://schemas.microsoft.com/office/powerpoint/2010/main" val="1100079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620" y="511077"/>
            <a:ext cx="9601196" cy="1303867"/>
          </a:xfrm>
        </p:spPr>
        <p:txBody>
          <a:bodyPr>
            <a:normAutofit/>
          </a:bodyPr>
          <a:lstStyle/>
          <a:p>
            <a:r>
              <a:rPr lang="en-US" sz="2400" dirty="0" smtClean="0">
                <a:solidFill>
                  <a:schemeClr val="accent3">
                    <a:lumMod val="50000"/>
                  </a:schemeClr>
                </a:solidFill>
                <a:latin typeface="Gill Sans Ultra Bold" panose="020B0A02020104020203" pitchFamily="34" charset="0"/>
              </a:rPr>
              <a:t>Shop</a:t>
            </a:r>
            <a:endParaRPr lang="en-US" sz="2400" dirty="0">
              <a:solidFill>
                <a:schemeClr val="accent3">
                  <a:lumMod val="50000"/>
                </a:schemeClr>
              </a:solidFill>
              <a:latin typeface="Gill Sans Ultra Bold" panose="020B0A020201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5" y="1396422"/>
            <a:ext cx="10067637" cy="4616451"/>
          </a:xfrm>
          <a:prstGeom prst="rect">
            <a:avLst/>
          </a:prstGeom>
        </p:spPr>
      </p:pic>
    </p:spTree>
    <p:extLst>
      <p:ext uri="{BB962C8B-B14F-4D97-AF65-F5344CB8AC3E}">
        <p14:creationId xmlns:p14="http://schemas.microsoft.com/office/powerpoint/2010/main" val="10431044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275" y="418714"/>
            <a:ext cx="9601196" cy="1303867"/>
          </a:xfrm>
        </p:spPr>
        <p:txBody>
          <a:bodyPr>
            <a:normAutofit/>
          </a:bodyPr>
          <a:lstStyle/>
          <a:p>
            <a:r>
              <a:rPr lang="en-US" sz="2400" dirty="0" smtClean="0">
                <a:solidFill>
                  <a:schemeClr val="accent3">
                    <a:lumMod val="50000"/>
                  </a:schemeClr>
                </a:solidFill>
                <a:latin typeface="Gill Sans Ultra Bold" panose="020B0A02020104020203" pitchFamily="34" charset="0"/>
              </a:rPr>
              <a:t>Contact</a:t>
            </a:r>
            <a:endParaRPr lang="en-US" sz="2400" dirty="0">
              <a:solidFill>
                <a:schemeClr val="accent3">
                  <a:lumMod val="50000"/>
                </a:schemeClr>
              </a:solidFill>
              <a:latin typeface="Gill Sans Ultra Bold" panose="020B0A020201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27" y="1371024"/>
            <a:ext cx="10233891" cy="4531012"/>
          </a:xfrm>
          <a:prstGeom prst="rect">
            <a:avLst/>
          </a:prstGeom>
        </p:spPr>
      </p:pic>
    </p:spTree>
    <p:extLst>
      <p:ext uri="{BB962C8B-B14F-4D97-AF65-F5344CB8AC3E}">
        <p14:creationId xmlns:p14="http://schemas.microsoft.com/office/powerpoint/2010/main" val="3593436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329" y="335587"/>
            <a:ext cx="9601196" cy="1303867"/>
          </a:xfrm>
        </p:spPr>
        <p:txBody>
          <a:bodyPr>
            <a:normAutofit/>
          </a:bodyPr>
          <a:lstStyle/>
          <a:p>
            <a:r>
              <a:rPr lang="en-US" sz="2400" dirty="0" smtClean="0">
                <a:solidFill>
                  <a:schemeClr val="accent3">
                    <a:lumMod val="50000"/>
                  </a:schemeClr>
                </a:solidFill>
                <a:latin typeface="Gill Sans Ultra Bold" panose="020B0A02020104020203" pitchFamily="34" charset="0"/>
              </a:rPr>
              <a:t>Order</a:t>
            </a:r>
            <a:endParaRPr lang="en-US" sz="2400" dirty="0">
              <a:solidFill>
                <a:schemeClr val="accent3">
                  <a:lumMod val="50000"/>
                </a:schemeClr>
              </a:solidFill>
              <a:latin typeface="Gill Sans Ultra Bold" panose="020B0A020201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329" y="1242290"/>
            <a:ext cx="9938328" cy="4641274"/>
          </a:xfrm>
          <a:prstGeom prst="rect">
            <a:avLst/>
          </a:prstGeom>
        </p:spPr>
      </p:pic>
    </p:spTree>
    <p:extLst>
      <p:ext uri="{BB962C8B-B14F-4D97-AF65-F5344CB8AC3E}">
        <p14:creationId xmlns:p14="http://schemas.microsoft.com/office/powerpoint/2010/main" val="33660071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802" y="363296"/>
            <a:ext cx="9601196" cy="1303867"/>
          </a:xfrm>
        </p:spPr>
        <p:txBody>
          <a:bodyPr>
            <a:normAutofit/>
          </a:bodyPr>
          <a:lstStyle/>
          <a:p>
            <a:r>
              <a:rPr lang="en-US" sz="2400" dirty="0" smtClean="0">
                <a:solidFill>
                  <a:schemeClr val="accent3">
                    <a:lumMod val="50000"/>
                  </a:schemeClr>
                </a:solidFill>
                <a:latin typeface="Gill Sans Ultra Bold" panose="020B0A02020104020203" pitchFamily="34" charset="0"/>
              </a:rPr>
              <a:t>Admin Panel</a:t>
            </a:r>
            <a:endParaRPr lang="en-US" sz="2400" dirty="0">
              <a:solidFill>
                <a:schemeClr val="accent3">
                  <a:lumMod val="50000"/>
                </a:schemeClr>
              </a:solidFill>
              <a:latin typeface="Gill Sans Ultra Bold" panose="020B0A020201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2" y="1413164"/>
            <a:ext cx="9917543" cy="4577195"/>
          </a:xfrm>
          <a:prstGeom prst="rect">
            <a:avLst/>
          </a:prstGeom>
        </p:spPr>
      </p:pic>
    </p:spTree>
    <p:extLst>
      <p:ext uri="{BB962C8B-B14F-4D97-AF65-F5344CB8AC3E}">
        <p14:creationId xmlns:p14="http://schemas.microsoft.com/office/powerpoint/2010/main" val="1162661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EBC-23E4-AC2A-A731-7E5851AF0FA6}"/>
              </a:ext>
            </a:extLst>
          </p:cNvPr>
          <p:cNvSpPr>
            <a:spLocks noGrp="1"/>
          </p:cNvSpPr>
          <p:nvPr>
            <p:ph type="title"/>
          </p:nvPr>
        </p:nvSpPr>
        <p:spPr/>
        <p:txBody>
          <a:bodyPr>
            <a:normAutofit/>
          </a:bodyPr>
          <a:lstStyle/>
          <a:p>
            <a:r>
              <a:rPr lang="en-US" sz="5400" dirty="0">
                <a:solidFill>
                  <a:schemeClr val="accent3">
                    <a:lumMod val="50000"/>
                  </a:schemeClr>
                </a:solidFill>
                <a:latin typeface="Gill Sans Ultra Bold" panose="020B0A02020104020203" pitchFamily="34" charset="0"/>
              </a:rPr>
              <a:t>Advantages</a:t>
            </a:r>
          </a:p>
        </p:txBody>
      </p:sp>
      <p:sp>
        <p:nvSpPr>
          <p:cNvPr id="3" name="Content Placeholder 2">
            <a:extLst>
              <a:ext uri="{FF2B5EF4-FFF2-40B4-BE49-F238E27FC236}">
                <a16:creationId xmlns:a16="http://schemas.microsoft.com/office/drawing/2014/main" id="{539B5C4E-3DEF-4998-3CD0-26C8E16300F2}"/>
              </a:ext>
            </a:extLst>
          </p:cNvPr>
          <p:cNvSpPr>
            <a:spLocks noGrp="1"/>
          </p:cNvSpPr>
          <p:nvPr>
            <p:ph idx="1"/>
          </p:nvPr>
        </p:nvSpPr>
        <p:spPr/>
        <p:txBody>
          <a:bodyPr/>
          <a:lstStyle/>
          <a:p>
            <a:pPr>
              <a:buFont typeface="Wingdings" panose="05000000000000000000" pitchFamily="2" charset="2"/>
              <a:buChar char="Ø"/>
            </a:pPr>
            <a:r>
              <a:rPr lang="en-US" sz="2800" dirty="0"/>
              <a:t>Buying and selling 24/7.</a:t>
            </a:r>
          </a:p>
          <a:p>
            <a:pPr>
              <a:buFont typeface="Wingdings" panose="05000000000000000000" pitchFamily="2" charset="2"/>
              <a:buChar char="Ø"/>
            </a:pPr>
            <a:r>
              <a:rPr lang="en-US" sz="2800" dirty="0"/>
              <a:t>More reach to customers as there is no theoretical and geographical limitations.</a:t>
            </a:r>
          </a:p>
          <a:p>
            <a:pPr>
              <a:buFont typeface="Wingdings" panose="05000000000000000000" pitchFamily="2" charset="2"/>
              <a:buChar char="Ø"/>
            </a:pPr>
            <a:r>
              <a:rPr lang="en-US" sz="2800" dirty="0"/>
              <a:t>Faster buying and selling procedure as well as easy to find products.</a:t>
            </a:r>
          </a:p>
          <a:p>
            <a:pPr>
              <a:buFont typeface="Wingdings" panose="05000000000000000000" pitchFamily="2" charset="2"/>
              <a:buChar char="Ø"/>
            </a:pPr>
            <a:r>
              <a:rPr lang="en-US" sz="2800" dirty="0"/>
              <a:t>Low operational costs and easy to manage.</a:t>
            </a:r>
          </a:p>
          <a:p>
            <a:endParaRPr lang="en-US" dirty="0"/>
          </a:p>
          <a:p>
            <a:endParaRPr lang="en-US" dirty="0"/>
          </a:p>
        </p:txBody>
      </p:sp>
    </p:spTree>
    <p:extLst>
      <p:ext uri="{BB962C8B-B14F-4D97-AF65-F5344CB8AC3E}">
        <p14:creationId xmlns:p14="http://schemas.microsoft.com/office/powerpoint/2010/main" val="2502409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75D64-0A5D-96D2-F52D-95F91CF4EF7A}"/>
              </a:ext>
            </a:extLst>
          </p:cNvPr>
          <p:cNvSpPr>
            <a:spLocks noGrp="1"/>
          </p:cNvSpPr>
          <p:nvPr>
            <p:ph type="title"/>
          </p:nvPr>
        </p:nvSpPr>
        <p:spPr/>
        <p:txBody>
          <a:bodyPr>
            <a:normAutofit/>
          </a:bodyPr>
          <a:lstStyle/>
          <a:p>
            <a:r>
              <a:rPr lang="en-US" sz="5400" dirty="0">
                <a:solidFill>
                  <a:schemeClr val="accent3">
                    <a:lumMod val="50000"/>
                  </a:schemeClr>
                </a:solidFill>
                <a:latin typeface="Gill Sans Ultra Bold" panose="020B0A02020104020203" pitchFamily="34" charset="0"/>
              </a:rPr>
              <a:t>Limitations</a:t>
            </a:r>
          </a:p>
        </p:txBody>
      </p:sp>
      <p:sp>
        <p:nvSpPr>
          <p:cNvPr id="3" name="Content Placeholder 2">
            <a:extLst>
              <a:ext uri="{FF2B5EF4-FFF2-40B4-BE49-F238E27FC236}">
                <a16:creationId xmlns:a16="http://schemas.microsoft.com/office/drawing/2014/main" id="{444B375C-9DF6-D890-20DE-5FA2FE2FE7BB}"/>
              </a:ext>
            </a:extLst>
          </p:cNvPr>
          <p:cNvSpPr>
            <a:spLocks noGrp="1"/>
          </p:cNvSpPr>
          <p:nvPr>
            <p:ph idx="1"/>
          </p:nvPr>
        </p:nvSpPr>
        <p:spPr/>
        <p:txBody>
          <a:bodyPr>
            <a:normAutofit/>
          </a:bodyPr>
          <a:lstStyle/>
          <a:p>
            <a:pPr>
              <a:buFont typeface="Wingdings" panose="05000000000000000000" pitchFamily="2" charset="2"/>
              <a:buChar char="Ø"/>
            </a:pPr>
            <a:r>
              <a:rPr lang="en-US" dirty="0"/>
              <a:t>Unable to examine products personally</a:t>
            </a:r>
            <a:r>
              <a:rPr lang="en-US" dirty="0" smtClean="0"/>
              <a:t>.</a:t>
            </a:r>
            <a:endParaRPr lang="en-US" dirty="0"/>
          </a:p>
          <a:p>
            <a:pPr>
              <a:buFont typeface="Wingdings" panose="05000000000000000000" pitchFamily="2" charset="2"/>
              <a:buChar char="Ø"/>
            </a:pPr>
            <a:r>
              <a:rPr lang="en-US" dirty="0"/>
              <a:t>Not everyone is connected to internet</a:t>
            </a:r>
            <a:r>
              <a:rPr lang="en-US" dirty="0" smtClean="0"/>
              <a:t>.</a:t>
            </a:r>
            <a:endParaRPr lang="en-US" dirty="0"/>
          </a:p>
          <a:p>
            <a:pPr>
              <a:buFont typeface="Wingdings" panose="05000000000000000000" pitchFamily="2" charset="2"/>
              <a:buChar char="Ø"/>
            </a:pPr>
            <a:r>
              <a:rPr lang="en-US" dirty="0"/>
              <a:t>Mechanical </a:t>
            </a:r>
            <a:r>
              <a:rPr lang="en-US" dirty="0" smtClean="0"/>
              <a:t>failures </a:t>
            </a:r>
            <a:r>
              <a:rPr lang="en-US" dirty="0"/>
              <a:t>can cause unpredictable effects on the total process</a:t>
            </a:r>
            <a:r>
              <a:rPr lang="en-US" dirty="0" smtClean="0"/>
              <a:t>.</a:t>
            </a:r>
          </a:p>
          <a:p>
            <a:pPr>
              <a:buFont typeface="Wingdings" panose="05000000000000000000" pitchFamily="2" charset="2"/>
              <a:buChar char="Ø"/>
            </a:pPr>
            <a:r>
              <a:rPr lang="en-US" dirty="0" smtClean="0"/>
              <a:t>Payment gateway should be integrated.</a:t>
            </a:r>
          </a:p>
          <a:p>
            <a:pPr>
              <a:buFont typeface="Wingdings" panose="05000000000000000000" pitchFamily="2" charset="2"/>
              <a:buChar char="Ø"/>
            </a:pPr>
            <a:r>
              <a:rPr lang="en-US" dirty="0" smtClean="0"/>
              <a:t>Delivery feature is to be added.</a:t>
            </a:r>
          </a:p>
          <a:p>
            <a:pPr>
              <a:buFont typeface="Wingdings" panose="05000000000000000000" pitchFamily="2" charset="2"/>
              <a:buChar char="Ø"/>
            </a:pPr>
            <a:r>
              <a:rPr lang="en-US" dirty="0" smtClean="0"/>
              <a:t>Dynamic review is to be added.</a:t>
            </a:r>
            <a:endParaRPr lang="en-US" dirty="0"/>
          </a:p>
          <a:p>
            <a:endParaRPr lang="en-US" dirty="0"/>
          </a:p>
        </p:txBody>
      </p:sp>
    </p:spTree>
    <p:extLst>
      <p:ext uri="{BB962C8B-B14F-4D97-AF65-F5344CB8AC3E}">
        <p14:creationId xmlns:p14="http://schemas.microsoft.com/office/powerpoint/2010/main" val="30809071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38C4-E7B8-DC21-B333-98A5EECDA643}"/>
              </a:ext>
            </a:extLst>
          </p:cNvPr>
          <p:cNvSpPr>
            <a:spLocks noGrp="1"/>
          </p:cNvSpPr>
          <p:nvPr>
            <p:ph type="title"/>
          </p:nvPr>
        </p:nvSpPr>
        <p:spPr/>
        <p:txBody>
          <a:bodyPr>
            <a:normAutofit/>
          </a:bodyPr>
          <a:lstStyle/>
          <a:p>
            <a:r>
              <a:rPr lang="en-US" sz="5400" dirty="0">
                <a:solidFill>
                  <a:schemeClr val="accent3">
                    <a:lumMod val="50000"/>
                  </a:schemeClr>
                </a:solidFill>
                <a:latin typeface="Gill Sans Ultra Bold" panose="020B0A02020104020203" pitchFamily="34" charset="0"/>
              </a:rPr>
              <a:t>Conclusions</a:t>
            </a:r>
          </a:p>
        </p:txBody>
      </p:sp>
      <p:sp>
        <p:nvSpPr>
          <p:cNvPr id="3" name="Content Placeholder 2">
            <a:extLst>
              <a:ext uri="{FF2B5EF4-FFF2-40B4-BE49-F238E27FC236}">
                <a16:creationId xmlns:a16="http://schemas.microsoft.com/office/drawing/2014/main" id="{408EF6E6-1AC2-EB28-04D8-EDB0E23A0B19}"/>
              </a:ext>
            </a:extLst>
          </p:cNvPr>
          <p:cNvSpPr>
            <a:spLocks noGrp="1"/>
          </p:cNvSpPr>
          <p:nvPr>
            <p:ph idx="1"/>
          </p:nvPr>
        </p:nvSpPr>
        <p:spPr/>
        <p:txBody>
          <a:bodyPr/>
          <a:lstStyle/>
          <a:p>
            <a:pPr marL="0" indent="0">
              <a:buNone/>
            </a:pPr>
            <a:r>
              <a:rPr lang="en-US" dirty="0"/>
              <a:t>“</a:t>
            </a:r>
            <a:r>
              <a:rPr lang="en-US" dirty="0">
                <a:latin typeface="Times New Roman" panose="02020603050405020304" pitchFamily="18" charset="0"/>
                <a:cs typeface="Times New Roman" panose="02020603050405020304" pitchFamily="18" charset="0"/>
              </a:rPr>
              <a:t>E-commerce book store”  is an online website applications where the customers can purchase books through a web browser the customers can search for a book by its title or author, later can add to the shopping cart and finally purchase the books.</a:t>
            </a:r>
          </a:p>
        </p:txBody>
      </p:sp>
    </p:spTree>
    <p:extLst>
      <p:ext uri="{BB962C8B-B14F-4D97-AF65-F5344CB8AC3E}">
        <p14:creationId xmlns:p14="http://schemas.microsoft.com/office/powerpoint/2010/main" val="3542819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latin typeface="Gill Sans Ultra Bold" panose="020B0A02020104020203" pitchFamily="34" charset="0"/>
                <a:cs typeface="Times New Roman" panose="02020603050405020304" pitchFamily="18" charset="0"/>
              </a:rPr>
              <a:t>Group Members</a:t>
            </a:r>
          </a:p>
        </p:txBody>
      </p:sp>
      <p:sp>
        <p:nvSpPr>
          <p:cNvPr id="3" name="Content Placeholder 2"/>
          <p:cNvSpPr>
            <a:spLocks noGrp="1"/>
          </p:cNvSpPr>
          <p:nvPr>
            <p:ph idx="1"/>
          </p:nvPr>
        </p:nvSpPr>
        <p:spPr/>
        <p:txBody>
          <a:bodyPr>
            <a:normAutofit/>
          </a:bodyPr>
          <a:lstStyle/>
          <a:p>
            <a:r>
              <a:rPr lang="en-US" sz="3200" b="1" dirty="0">
                <a:solidFill>
                  <a:schemeClr val="accent3">
                    <a:lumMod val="50000"/>
                  </a:schemeClr>
                </a:solidFill>
                <a:latin typeface="Times New Roman" panose="02020603050405020304" pitchFamily="18" charset="0"/>
                <a:cs typeface="Times New Roman" panose="02020603050405020304" pitchFamily="18" charset="0"/>
              </a:rPr>
              <a:t>Laxmi Prasad Bhusal</a:t>
            </a:r>
          </a:p>
          <a:p>
            <a:r>
              <a:rPr lang="en-US" sz="3200" b="1" dirty="0">
                <a:solidFill>
                  <a:schemeClr val="accent3">
                    <a:lumMod val="50000"/>
                  </a:schemeClr>
                </a:solidFill>
                <a:latin typeface="Times New Roman" panose="02020603050405020304" pitchFamily="18" charset="0"/>
                <a:cs typeface="Times New Roman" panose="02020603050405020304" pitchFamily="18" charset="0"/>
              </a:rPr>
              <a:t>Rabin Chalise</a:t>
            </a:r>
          </a:p>
          <a:p>
            <a:r>
              <a:rPr lang="en-US" sz="3200" b="1" dirty="0">
                <a:solidFill>
                  <a:schemeClr val="accent3">
                    <a:lumMod val="50000"/>
                  </a:schemeClr>
                </a:solidFill>
                <a:latin typeface="Times New Roman" panose="02020603050405020304" pitchFamily="18" charset="0"/>
                <a:cs typeface="Times New Roman" panose="02020603050405020304" pitchFamily="18" charset="0"/>
              </a:rPr>
              <a:t>Saiman Pokhrel</a:t>
            </a:r>
          </a:p>
          <a:p>
            <a:r>
              <a:rPr lang="en-US" sz="3200" b="1" dirty="0">
                <a:solidFill>
                  <a:schemeClr val="accent3">
                    <a:lumMod val="50000"/>
                  </a:schemeClr>
                </a:solidFill>
                <a:latin typeface="Times New Roman" panose="02020603050405020304" pitchFamily="18" charset="0"/>
                <a:cs typeface="Times New Roman" panose="02020603050405020304" pitchFamily="18" charset="0"/>
              </a:rPr>
              <a:t>Ujjwal Bhusal</a:t>
            </a:r>
          </a:p>
          <a:p>
            <a:r>
              <a:rPr lang="en-US" sz="3200" b="1" dirty="0">
                <a:solidFill>
                  <a:schemeClr val="accent3">
                    <a:lumMod val="50000"/>
                  </a:schemeClr>
                </a:solidFill>
                <a:latin typeface="Times New Roman" panose="02020603050405020304" pitchFamily="18" charset="0"/>
                <a:cs typeface="Times New Roman" panose="02020603050405020304" pitchFamily="18" charset="0"/>
              </a:rPr>
              <a:t>Sandesh Sharma</a:t>
            </a:r>
          </a:p>
        </p:txBody>
      </p:sp>
      <p:pic>
        <p:nvPicPr>
          <p:cNvPr id="4" name="Picture 3" descr="Studying to Learn (Not Just for Tests) | Freshman Experience"/>
          <p:cNvPicPr>
            <a:picLocks noChangeAspect="1"/>
          </p:cNvPicPr>
          <p:nvPr/>
        </p:nvPicPr>
        <p:blipFill rotWithShape="1">
          <a:blip r:embed="rId2" cstate="print">
            <a:extLst>
              <a:ext uri="{28A0092B-C50C-407E-A947-70E740481C1C}">
                <a14:useLocalDpi xmlns:a14="http://schemas.microsoft.com/office/drawing/2010/main" val="0"/>
              </a:ext>
            </a:extLst>
          </a:blip>
          <a:srcRect l="1" t="17085" r="-1932"/>
          <a:stretch/>
        </p:blipFill>
        <p:spPr>
          <a:xfrm>
            <a:off x="8283957" y="4457957"/>
            <a:ext cx="2612640" cy="1417911"/>
          </a:xfrm>
          <a:prstGeom prst="rect">
            <a:avLst/>
          </a:prstGeom>
        </p:spPr>
      </p:pic>
    </p:spTree>
    <p:extLst>
      <p:ext uri="{BB962C8B-B14F-4D97-AF65-F5344CB8AC3E}">
        <p14:creationId xmlns:p14="http://schemas.microsoft.com/office/powerpoint/2010/main" val="439711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8EB0E81-AC8A-EC52-848C-8046A0868A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662" y="471055"/>
            <a:ext cx="11347429" cy="5999018"/>
          </a:xfrm>
        </p:spPr>
      </p:pic>
    </p:spTree>
    <p:extLst>
      <p:ext uri="{BB962C8B-B14F-4D97-AF65-F5344CB8AC3E}">
        <p14:creationId xmlns:p14="http://schemas.microsoft.com/office/powerpoint/2010/main" val="3846862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solidFill>
                  <a:schemeClr val="accent3">
                    <a:lumMod val="50000"/>
                  </a:schemeClr>
                </a:solidFill>
                <a:latin typeface="Gill Sans Ultra Bold" panose="020B0A02020104020203" pitchFamily="34" charset="0"/>
                <a:cs typeface="Times New Roman" panose="02020603050405020304" pitchFamily="18" charset="0"/>
              </a:rPr>
              <a:t>Special Thanks</a:t>
            </a:r>
          </a:p>
        </p:txBody>
      </p:sp>
      <p:sp>
        <p:nvSpPr>
          <p:cNvPr id="3" name="Content Placeholder 2"/>
          <p:cNvSpPr>
            <a:spLocks noGrp="1"/>
          </p:cNvSpPr>
          <p:nvPr>
            <p:ph idx="1"/>
          </p:nvPr>
        </p:nvSpPr>
        <p:spPr/>
        <p:txBody>
          <a:bodyPr/>
          <a:lstStyle/>
          <a:p>
            <a:r>
              <a:rPr lang="en-US" b="1" dirty="0">
                <a:solidFill>
                  <a:schemeClr val="accent3">
                    <a:lumMod val="50000"/>
                  </a:schemeClr>
                </a:solidFill>
                <a:latin typeface="Times New Roman" panose="02020603050405020304" pitchFamily="18" charset="0"/>
                <a:cs typeface="Times New Roman" panose="02020603050405020304" pitchFamily="18" charset="0"/>
              </a:rPr>
              <a:t>United Technical College Bharatpur, Chitwan</a:t>
            </a:r>
          </a:p>
          <a:p>
            <a:r>
              <a:rPr lang="en-US" b="1" dirty="0">
                <a:solidFill>
                  <a:schemeClr val="accent3">
                    <a:lumMod val="50000"/>
                  </a:schemeClr>
                </a:solidFill>
                <a:latin typeface="Times New Roman" panose="02020603050405020304" pitchFamily="18" charset="0"/>
                <a:cs typeface="Times New Roman" panose="02020603050405020304" pitchFamily="18" charset="0"/>
              </a:rPr>
              <a:t>Principle Prof. Keshav Awasthi</a:t>
            </a:r>
          </a:p>
          <a:p>
            <a:r>
              <a:rPr lang="en-US" b="1" dirty="0">
                <a:solidFill>
                  <a:schemeClr val="accent3">
                    <a:lumMod val="50000"/>
                  </a:schemeClr>
                </a:solidFill>
                <a:latin typeface="Times New Roman" panose="02020603050405020304" pitchFamily="18" charset="0"/>
                <a:cs typeface="Times New Roman" panose="02020603050405020304" pitchFamily="18" charset="0"/>
              </a:rPr>
              <a:t>HOD Er Sulav Adhikari</a:t>
            </a:r>
          </a:p>
          <a:p>
            <a:r>
              <a:rPr lang="en-US" b="1" dirty="0">
                <a:solidFill>
                  <a:schemeClr val="accent3">
                    <a:lumMod val="50000"/>
                  </a:schemeClr>
                </a:solidFill>
                <a:latin typeface="Times New Roman" panose="02020603050405020304" pitchFamily="18" charset="0"/>
                <a:cs typeface="Times New Roman" panose="02020603050405020304" pitchFamily="18" charset="0"/>
              </a:rPr>
              <a:t>Supervisor Er Bikal Baral</a:t>
            </a:r>
          </a:p>
          <a:p>
            <a:r>
              <a:rPr lang="en-US" b="1" dirty="0">
                <a:solidFill>
                  <a:schemeClr val="accent3">
                    <a:lumMod val="50000"/>
                  </a:schemeClr>
                </a:solidFill>
                <a:latin typeface="Times New Roman" panose="02020603050405020304" pitchFamily="18" charset="0"/>
                <a:cs typeface="Times New Roman" panose="02020603050405020304" pitchFamily="18" charset="0"/>
              </a:rPr>
              <a:t>Supervisor Er Ramji Subedi</a:t>
            </a:r>
          </a:p>
          <a:p>
            <a:endParaRPr lang="en-US" dirty="0"/>
          </a:p>
        </p:txBody>
      </p:sp>
      <p:pic>
        <p:nvPicPr>
          <p:cNvPr id="4" name="Picture 3" descr="Creating patch 2015052208 | Free SV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4127" y="1212275"/>
            <a:ext cx="991368" cy="991368"/>
          </a:xfrm>
          <a:prstGeom prst="rect">
            <a:avLst/>
          </a:prstGeom>
        </p:spPr>
      </p:pic>
      <p:pic>
        <p:nvPicPr>
          <p:cNvPr id="5" name="Picture 4" descr="Creating patch 2015052208 | Free SV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8818" y="1212275"/>
            <a:ext cx="991368" cy="991368"/>
          </a:xfrm>
          <a:prstGeom prst="rect">
            <a:avLst/>
          </a:prstGeom>
        </p:spPr>
      </p:pic>
    </p:spTree>
    <p:extLst>
      <p:ext uri="{BB962C8B-B14F-4D97-AF65-F5344CB8AC3E}">
        <p14:creationId xmlns:p14="http://schemas.microsoft.com/office/powerpoint/2010/main" val="2746649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7772" y="991369"/>
            <a:ext cx="5576453" cy="837432"/>
          </a:xfrm>
        </p:spPr>
        <p:txBody>
          <a:bodyPr>
            <a:noAutofit/>
          </a:bodyPr>
          <a:lstStyle/>
          <a:p>
            <a:r>
              <a:rPr lang="en-US" sz="5400" dirty="0">
                <a:solidFill>
                  <a:schemeClr val="accent3">
                    <a:lumMod val="50000"/>
                  </a:schemeClr>
                </a:solidFill>
                <a:latin typeface="Gill Sans Ultra Bold" panose="020B0A02020104020203" pitchFamily="34" charset="0"/>
                <a:cs typeface="Times New Roman" panose="02020603050405020304" pitchFamily="18" charset="0"/>
              </a:rPr>
              <a:t>Contents</a:t>
            </a:r>
          </a:p>
        </p:txBody>
      </p:sp>
      <p:sp>
        <p:nvSpPr>
          <p:cNvPr id="4" name="Content Placeholder 3"/>
          <p:cNvSpPr>
            <a:spLocks noGrp="1"/>
          </p:cNvSpPr>
          <p:nvPr>
            <p:ph idx="1"/>
          </p:nvPr>
        </p:nvSpPr>
        <p:spPr>
          <a:xfrm>
            <a:off x="1295401" y="2530764"/>
            <a:ext cx="9601196" cy="3454400"/>
          </a:xfrm>
        </p:spPr>
        <p:txBody>
          <a:bodyPr>
            <a:normAutofit fontScale="40000" lnSpcReduction="20000"/>
          </a:bodyPr>
          <a:lstStyle/>
          <a:p>
            <a:r>
              <a:rPr lang="en-US" sz="2900" b="1" dirty="0">
                <a:solidFill>
                  <a:schemeClr val="accent3">
                    <a:lumMod val="50000"/>
                  </a:schemeClr>
                </a:solidFill>
                <a:latin typeface="Arial Black" panose="020B0A04020102020204" pitchFamily="34" charset="0"/>
                <a:cs typeface="Times New Roman" panose="02020603050405020304" pitchFamily="18" charset="0"/>
              </a:rPr>
              <a:t>Introduction</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Objective</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Requirement</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Scopes</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Screenshots</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Page 1 : Home</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Page 2 : About</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Page 3 : Shop</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Page 4 : Contact</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Page 5 : Admin Panel</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Advantage </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Limitations</a:t>
            </a:r>
          </a:p>
          <a:p>
            <a:r>
              <a:rPr lang="en-US" sz="2900" b="1" dirty="0">
                <a:solidFill>
                  <a:schemeClr val="accent3">
                    <a:lumMod val="50000"/>
                  </a:schemeClr>
                </a:solidFill>
                <a:latin typeface="Arial Black" panose="020B0A04020102020204" pitchFamily="34" charset="0"/>
                <a:cs typeface="Times New Roman" panose="02020603050405020304" pitchFamily="18" charset="0"/>
              </a:rPr>
              <a:t>Conclusion</a:t>
            </a:r>
          </a:p>
          <a:p>
            <a:endParaRPr lang="en-US" sz="1600" b="1" dirty="0"/>
          </a:p>
          <a:p>
            <a:endParaRPr lang="en-US" dirty="0"/>
          </a:p>
        </p:txBody>
      </p:sp>
      <p:pic>
        <p:nvPicPr>
          <p:cNvPr id="5" name="Picture 4" descr="&lt;strong&gt;Old&lt;/strong&gt; &lt;strong&gt;Books&lt;/strong&gt; &lt;strong&gt;Book&lt;/strong&gt; - Free photo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0493" y="3239595"/>
            <a:ext cx="3766104" cy="251466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895678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3">
                    <a:lumMod val="50000"/>
                  </a:schemeClr>
                </a:solidFill>
                <a:latin typeface="Gill Sans Ultra Bold" panose="020B0A02020104020203" pitchFamily="34" charset="0"/>
              </a:rPr>
              <a:t>Introdution</a:t>
            </a:r>
            <a:endParaRPr lang="en-US" dirty="0">
              <a:solidFill>
                <a:schemeClr val="accent3">
                  <a:lumMod val="50000"/>
                </a:schemeClr>
              </a:solidFill>
              <a:latin typeface="Gill Sans Ultra Bold" panose="020B0A02020104020203" pitchFamily="34" charset="0"/>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Online Book store is an online web application where the customer can purchase books online. Through a web browser the customers can search for a book by its title , later can add to the shopping cart and finally purchase the book. The user can login using his account details or new customers can set up an account very quickly. They should give the details of their name, contact number and shipping address. </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application is developed using HTML, CSS, Java Script , PHP and MYSQL programming language. </a:t>
            </a:r>
          </a:p>
        </p:txBody>
      </p:sp>
      <p:pic>
        <p:nvPicPr>
          <p:cNvPr id="4" name="Picture 3" descr="el toro bumingo: &lt;strong&gt;Introduction&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8088" y="905162"/>
            <a:ext cx="1348509" cy="1173019"/>
          </a:xfrm>
          <a:prstGeom prst="rect">
            <a:avLst/>
          </a:prstGeom>
          <a:effectLst>
            <a:reflection blurRad="6350" stA="50000" endA="300" endPos="90000" dir="5400000" sy="-100000" algn="bl" rotWithShape="0"/>
          </a:effectLst>
        </p:spPr>
      </p:pic>
    </p:spTree>
    <p:extLst>
      <p:ext uri="{BB962C8B-B14F-4D97-AF65-F5344CB8AC3E}">
        <p14:creationId xmlns:p14="http://schemas.microsoft.com/office/powerpoint/2010/main" val="4260047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50000"/>
                  </a:schemeClr>
                </a:solidFill>
                <a:latin typeface="Gill Sans Ultra Bold" panose="020B0A02020104020203" pitchFamily="34" charset="0"/>
              </a:rPr>
              <a:t>Objective</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main objective of “E-Commerce Book-Store” is to provide the essence of an online book store via a simple yet powerful website.</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An Admin Can Upload the book details and customers can buy the desired books from the website. </a:t>
            </a:r>
          </a:p>
        </p:txBody>
      </p:sp>
      <p:pic>
        <p:nvPicPr>
          <p:cNvPr id="5" name="Picture 4" descr="&lt;strong&gt;Objective&lt;/strong&gt; (optics)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23731" y="982132"/>
            <a:ext cx="1535034" cy="115127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35907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50000"/>
                  </a:schemeClr>
                </a:solidFill>
                <a:latin typeface="Gill Sans Ultra Bold" panose="020B0A02020104020203" pitchFamily="34" charset="0"/>
              </a:rPr>
              <a:t>Software Requirements</a:t>
            </a:r>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Ø"/>
            </a:pPr>
            <a:r>
              <a:rPr lang="en-US" sz="3100" b="1" dirty="0">
                <a:latin typeface="Times New Roman" panose="02020603050405020304" pitchFamily="18" charset="0"/>
                <a:cs typeface="Times New Roman" panose="02020603050405020304" pitchFamily="18" charset="0"/>
              </a:rPr>
              <a:t>Front End </a:t>
            </a:r>
          </a:p>
          <a:p>
            <a:pPr marL="514350" indent="-514350" algn="just">
              <a:buFont typeface="+mj-lt"/>
              <a:buAutoNum type="romanLcPeriod"/>
            </a:pPr>
            <a:r>
              <a:rPr lang="en-US" sz="3100" b="1" dirty="0">
                <a:latin typeface="Times New Roman" panose="02020603050405020304" pitchFamily="18" charset="0"/>
                <a:cs typeface="Times New Roman" panose="02020603050405020304" pitchFamily="18" charset="0"/>
              </a:rPr>
              <a:t>HTML</a:t>
            </a:r>
          </a:p>
          <a:p>
            <a:pPr marL="514350" indent="-514350" algn="just">
              <a:buFont typeface="+mj-lt"/>
              <a:buAutoNum type="romanLcPeriod"/>
            </a:pPr>
            <a:r>
              <a:rPr lang="en-US" sz="3100" b="1" dirty="0">
                <a:latin typeface="Times New Roman" panose="02020603050405020304" pitchFamily="18" charset="0"/>
                <a:cs typeface="Times New Roman" panose="02020603050405020304" pitchFamily="18" charset="0"/>
              </a:rPr>
              <a:t>CSS</a:t>
            </a:r>
          </a:p>
          <a:p>
            <a:pPr marL="514350" indent="-514350" algn="just">
              <a:buFont typeface="+mj-lt"/>
              <a:buAutoNum type="romanLcPeriod"/>
            </a:pPr>
            <a:r>
              <a:rPr lang="en-US" sz="3100" b="1" dirty="0">
                <a:latin typeface="Times New Roman" panose="02020603050405020304" pitchFamily="18" charset="0"/>
                <a:cs typeface="Times New Roman" panose="02020603050405020304" pitchFamily="18" charset="0"/>
              </a:rPr>
              <a:t>Java Script</a:t>
            </a:r>
          </a:p>
          <a:p>
            <a:pPr algn="just">
              <a:buFont typeface="Wingdings" panose="05000000000000000000" pitchFamily="2" charset="2"/>
              <a:buChar char="Ø"/>
            </a:pPr>
            <a:r>
              <a:rPr lang="en-US" sz="3100" b="1" dirty="0">
                <a:latin typeface="Times New Roman" panose="02020603050405020304" pitchFamily="18" charset="0"/>
                <a:cs typeface="Times New Roman" panose="02020603050405020304" pitchFamily="18" charset="0"/>
              </a:rPr>
              <a:t>Back End</a:t>
            </a:r>
          </a:p>
          <a:p>
            <a:pPr marL="514350" indent="-514350" algn="just">
              <a:buFont typeface="+mj-lt"/>
              <a:buAutoNum type="romanLcPeriod"/>
            </a:pPr>
            <a:r>
              <a:rPr lang="en-US" sz="3100" b="1" dirty="0">
                <a:latin typeface="Times New Roman" panose="02020603050405020304" pitchFamily="18" charset="0"/>
                <a:cs typeface="Times New Roman" panose="02020603050405020304" pitchFamily="18" charset="0"/>
              </a:rPr>
              <a:t>PHP</a:t>
            </a:r>
          </a:p>
          <a:p>
            <a:pPr marL="514350" indent="-514350" algn="just">
              <a:buFont typeface="+mj-lt"/>
              <a:buAutoNum type="romanLcPeriod"/>
            </a:pPr>
            <a:r>
              <a:rPr lang="en-US" sz="3100" b="1" dirty="0">
                <a:latin typeface="Times New Roman" panose="02020603050405020304" pitchFamily="18" charset="0"/>
                <a:cs typeface="Times New Roman" panose="02020603050405020304" pitchFamily="18" charset="0"/>
              </a:rPr>
              <a:t>MYSQL</a:t>
            </a:r>
          </a:p>
          <a:p>
            <a:pPr algn="just">
              <a:buFont typeface="Wingdings" panose="05000000000000000000" pitchFamily="2" charset="2"/>
              <a:buChar char="Ø"/>
            </a:pPr>
            <a:r>
              <a:rPr lang="en-US" sz="3100" b="1" dirty="0">
                <a:latin typeface="Times New Roman" panose="02020603050405020304" pitchFamily="18" charset="0"/>
                <a:cs typeface="Times New Roman" panose="02020603050405020304" pitchFamily="18" charset="0"/>
              </a:rPr>
              <a:t>XAMPP</a:t>
            </a:r>
          </a:p>
          <a:p>
            <a:endParaRPr lang="en-US" dirty="0"/>
          </a:p>
        </p:txBody>
      </p:sp>
      <p:pic>
        <p:nvPicPr>
          <p:cNvPr id="4" name="Picture 3" descr="&lt;strong&gt;Floppy disk&lt;/strong&gt;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0436" y="4355894"/>
            <a:ext cx="2556161" cy="12505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0249200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accent3">
                    <a:lumMod val="50000"/>
                  </a:schemeClr>
                </a:solidFill>
                <a:latin typeface="Gill Sans Ultra Bold" panose="020B0A02020104020203" pitchFamily="34" charset="0"/>
              </a:rPr>
              <a:t>Scope</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provide users to purchase books online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provide a wide collection of book ranges.</a:t>
            </a: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Provide a greater user interface experience</a:t>
            </a:r>
            <a:r>
              <a:rPr lang="en-US"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To add and delete the product and price dynamically.</a:t>
            </a: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To send the message to the admin by the customers.</a:t>
            </a: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306209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FBBE0-2C8D-5760-8B13-BD3C859B5DF8}"/>
              </a:ext>
            </a:extLst>
          </p:cNvPr>
          <p:cNvSpPr>
            <a:spLocks noGrp="1"/>
          </p:cNvSpPr>
          <p:nvPr>
            <p:ph type="title"/>
          </p:nvPr>
        </p:nvSpPr>
        <p:spPr>
          <a:xfrm>
            <a:off x="1175328" y="298641"/>
            <a:ext cx="9601196" cy="1303867"/>
          </a:xfrm>
        </p:spPr>
        <p:txBody>
          <a:bodyPr>
            <a:normAutofit/>
          </a:bodyPr>
          <a:lstStyle/>
          <a:p>
            <a:r>
              <a:rPr lang="en-US" sz="2400" dirty="0" smtClean="0">
                <a:solidFill>
                  <a:schemeClr val="accent3">
                    <a:lumMod val="50000"/>
                  </a:schemeClr>
                </a:solidFill>
                <a:latin typeface="Gill Sans Ultra Bold" panose="020B0A02020104020203" pitchFamily="34" charset="0"/>
              </a:rPr>
              <a:t>Home Page</a:t>
            </a:r>
            <a:endParaRPr lang="en-US" sz="2400" dirty="0">
              <a:solidFill>
                <a:schemeClr val="accent3">
                  <a:lumMod val="50000"/>
                </a:schemeClr>
              </a:solidFill>
              <a:latin typeface="Gill Sans Ultra Bold" panose="020B0A020201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09" y="1366982"/>
            <a:ext cx="9661235" cy="4618182"/>
          </a:xfrm>
          <a:prstGeom prst="rect">
            <a:avLst/>
          </a:prstGeom>
        </p:spPr>
      </p:pic>
    </p:spTree>
    <p:extLst>
      <p:ext uri="{BB962C8B-B14F-4D97-AF65-F5344CB8AC3E}">
        <p14:creationId xmlns:p14="http://schemas.microsoft.com/office/powerpoint/2010/main" val="10103133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296</TotalTime>
  <Words>416</Words>
  <Application>Microsoft Office PowerPoint</Application>
  <PresentationFormat>Widescreen</PresentationFormat>
  <Paragraphs>69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 Black</vt:lpstr>
      <vt:lpstr>Garamond</vt:lpstr>
      <vt:lpstr>Gill Sans Ultra Bold</vt:lpstr>
      <vt:lpstr>Times New Roman</vt:lpstr>
      <vt:lpstr>Wingdings</vt:lpstr>
      <vt:lpstr>Organic</vt:lpstr>
      <vt:lpstr>E-Commerce Book-Store</vt:lpstr>
      <vt:lpstr>Group Members</vt:lpstr>
      <vt:lpstr>Special Thanks</vt:lpstr>
      <vt:lpstr>Contents</vt:lpstr>
      <vt:lpstr>Introdution</vt:lpstr>
      <vt:lpstr>Objective</vt:lpstr>
      <vt:lpstr>Software Requirements</vt:lpstr>
      <vt:lpstr>Scope</vt:lpstr>
      <vt:lpstr>Home Page</vt:lpstr>
      <vt:lpstr>About Page</vt:lpstr>
      <vt:lpstr>PowerPoint Presentation</vt:lpstr>
      <vt:lpstr>PowerPoint Presentation</vt:lpstr>
      <vt:lpstr>Shop</vt:lpstr>
      <vt:lpstr>Contact</vt:lpstr>
      <vt:lpstr>Order</vt:lpstr>
      <vt:lpstr>Admin Panel</vt:lpstr>
      <vt:lpstr>Advantages</vt:lpstr>
      <vt:lpstr>Limitations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22</cp:revision>
  <dcterms:created xsi:type="dcterms:W3CDTF">2022-09-24T10:25:47Z</dcterms:created>
  <dcterms:modified xsi:type="dcterms:W3CDTF">2022-09-24T16:45:50Z</dcterms:modified>
</cp:coreProperties>
</file>